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Proc.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Lapas1!$A$2:$A$4</c:f>
              <c:strCache>
                <c:ptCount val="3"/>
                <c:pt idx="0">
                  <c:v>Mokytojai </c:v>
                </c:pt>
                <c:pt idx="1">
                  <c:v>Mokiniai</c:v>
                </c:pt>
                <c:pt idx="2">
                  <c:v>Tėvai, globėjai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100</c:v>
                </c:pt>
                <c:pt idx="1">
                  <c:v>84</c:v>
                </c:pt>
                <c:pt idx="2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4E-4C18-9E5E-3243D910AC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34105072"/>
        <c:axId val="272987336"/>
        <c:axId val="0"/>
      </c:bar3DChart>
      <c:catAx>
        <c:axId val="23410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72987336"/>
        <c:crosses val="autoZero"/>
        <c:auto val="1"/>
        <c:lblAlgn val="ctr"/>
        <c:lblOffset val="100"/>
        <c:noMultiLvlLbl val="0"/>
      </c:catAx>
      <c:valAx>
        <c:axId val="272987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410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2">
        <a:lumMod val="7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1E2C4-CFF1-4B05-95AB-F1FA1148193F}" type="datetimeFigureOut">
              <a:rPr lang="lt-LT" smtClean="0"/>
              <a:t>2025-06-30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937B4-37E4-4BE2-8B11-537F03C3BE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541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41D8ECB-C3D8-16EB-D911-175947860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7404" y="1313234"/>
            <a:ext cx="8582295" cy="1236855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/>
              <a:t>VILNIAUS R. BEZDONIŲ ,,SAULĖTEKIO“ PAGRINDINĖ MOKYKLA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3892B180-F7CD-53EC-49C9-26CAF84C6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9550" y="5669783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Parengė Vilma Petrokienė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5C8412-8D3A-D33D-D02D-6701ABA492C5}"/>
              </a:ext>
            </a:extLst>
          </p:cNvPr>
          <p:cNvSpPr txBox="1"/>
          <p:nvPr/>
        </p:nvSpPr>
        <p:spPr>
          <a:xfrm>
            <a:off x="4440455" y="3349027"/>
            <a:ext cx="69759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3200" dirty="0" smtClean="0"/>
              <a:t>2024-2025 </a:t>
            </a:r>
            <a:r>
              <a:rPr lang="lt-LT" sz="3200" dirty="0"/>
              <a:t>M. M. GILUMINIS MOKYKLOS VEIKLOS KOKYBĖS ĮSIVERTINIMAS</a:t>
            </a:r>
          </a:p>
        </p:txBody>
      </p:sp>
    </p:spTree>
    <p:extLst>
      <p:ext uri="{BB962C8B-B14F-4D97-AF65-F5344CB8AC3E}">
        <p14:creationId xmlns:p14="http://schemas.microsoft.com/office/powerpoint/2010/main" val="52410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17D27A-BAEC-7925-CB95-761EDBC29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E6C0E9A-51BA-8B75-921B-C9DEF5D5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64" y="473413"/>
            <a:ext cx="10734471" cy="907915"/>
          </a:xfrm>
        </p:spPr>
        <p:txBody>
          <a:bodyPr>
            <a:normAutofit/>
          </a:bodyPr>
          <a:lstStyle/>
          <a:p>
            <a:pPr algn="ctr"/>
            <a:r>
              <a:rPr lang="lt-LT" sz="4000" dirty="0"/>
              <a:t>MoKINIŲ APKLAUSOS REZULTATAI</a:t>
            </a:r>
            <a:r>
              <a:rPr lang="en-US" sz="4000" dirty="0"/>
              <a:t> </a:t>
            </a:r>
            <a:endParaRPr lang="lt-LT" sz="4000" dirty="0"/>
          </a:p>
        </p:txBody>
      </p:sp>
      <p:graphicFrame>
        <p:nvGraphicFramePr>
          <p:cNvPr id="3" name="Lentelė 6">
            <a:extLst>
              <a:ext uri="{FF2B5EF4-FFF2-40B4-BE49-F238E27FC236}">
                <a16:creationId xmlns:a16="http://schemas.microsoft.com/office/drawing/2014/main" xmlns="" id="{0CC95A86-E3EC-E67B-63B0-B24404912E6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3887552"/>
              </p:ext>
            </p:extLst>
          </p:nvPr>
        </p:nvGraphicFramePr>
        <p:xfrm>
          <a:off x="566303" y="1611332"/>
          <a:ext cx="10474591" cy="3513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7229">
                  <a:extLst>
                    <a:ext uri="{9D8B030D-6E8A-4147-A177-3AD203B41FA5}">
                      <a16:colId xmlns:a16="http://schemas.microsoft.com/office/drawing/2014/main" xmlns="" val="2290432706"/>
                    </a:ext>
                  </a:extLst>
                </a:gridCol>
                <a:gridCol w="2237362">
                  <a:extLst>
                    <a:ext uri="{9D8B030D-6E8A-4147-A177-3AD203B41FA5}">
                      <a16:colId xmlns:a16="http://schemas.microsoft.com/office/drawing/2014/main" xmlns="" val="2813716937"/>
                    </a:ext>
                  </a:extLst>
                </a:gridCol>
              </a:tblGrid>
              <a:tr h="433574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Teiginiai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Rezultatas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6988418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Mokinių elgesio taisyklės aiškios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373786"/>
                  </a:ext>
                </a:extLst>
              </a:tr>
              <a:tr h="212281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 mokytojai reikalauja, kad būtų laikomasi sutartų taisyklių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4716619"/>
                  </a:ext>
                </a:extLst>
              </a:tr>
              <a:tr h="195298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 yra aiškios elgesio taisyklių nesilaikymo pasekmės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0543300"/>
                  </a:ext>
                </a:extLst>
              </a:tr>
              <a:tr h="70217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Jei kas nors trukdo per pamoką, visi mokytojai sudrausmina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2746531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pamokas kyla drausmės ir tvarkos problemų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0365387"/>
                  </a:ext>
                </a:extLst>
              </a:tr>
              <a:tr h="25813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Visiems mokytojams pavyksta palaikyti drausmę ir tvarką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506438"/>
                  </a:ext>
                </a:extLst>
              </a:tr>
              <a:tr h="22926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Pamokose aš visada gebu susikaupti ir mokytis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172034"/>
                  </a:ext>
                </a:extLst>
              </a:tr>
              <a:tr h="22926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Mūsų klasėje visi mokiniai su mokytojais elgiasi pagarbiai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7041766"/>
                  </a:ext>
                </a:extLst>
              </a:tr>
              <a:tr h="25864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Mūsų klasėje visi mokiniai elgiasi pagarbiai su kitais mokiniais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2933453"/>
                  </a:ext>
                </a:extLst>
              </a:tr>
              <a:tr h="19529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pamokas kiti mokiniai man visai netrukdo mokytis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501279"/>
                  </a:ext>
                </a:extLst>
              </a:tr>
              <a:tr h="336349">
                <a:tc>
                  <a:txBody>
                    <a:bodyPr/>
                    <a:lstStyle/>
                    <a:p>
                      <a:pPr marL="0" lvl="0" indent="0" algn="r">
                        <a:buFont typeface="+mj-lt"/>
                        <a:buNone/>
                      </a:pPr>
                      <a:r>
                        <a:rPr lang="lt-LT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Bendras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484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75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9051E2-01E0-F616-D653-4E1286A79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6FFC3BD5-B095-2F44-79DC-062DD7A2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64" y="473413"/>
            <a:ext cx="10734471" cy="907915"/>
          </a:xfrm>
        </p:spPr>
        <p:txBody>
          <a:bodyPr>
            <a:normAutofit/>
          </a:bodyPr>
          <a:lstStyle/>
          <a:p>
            <a:pPr algn="ctr"/>
            <a:r>
              <a:rPr lang="lt-LT" sz="4000" dirty="0"/>
              <a:t>MOKYTOJŲ APKLAUSOS REZULTATAI</a:t>
            </a:r>
            <a:r>
              <a:rPr lang="en-US" sz="4000" dirty="0"/>
              <a:t> </a:t>
            </a:r>
            <a:endParaRPr lang="lt-LT" sz="4000" dirty="0"/>
          </a:p>
        </p:txBody>
      </p:sp>
      <p:graphicFrame>
        <p:nvGraphicFramePr>
          <p:cNvPr id="3" name="Lentelė 6">
            <a:extLst>
              <a:ext uri="{FF2B5EF4-FFF2-40B4-BE49-F238E27FC236}">
                <a16:creationId xmlns:a16="http://schemas.microsoft.com/office/drawing/2014/main" xmlns="" id="{43C18F59-B3EE-8DA4-4341-BD102E56FC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8627895"/>
              </p:ext>
            </p:extLst>
          </p:nvPr>
        </p:nvGraphicFramePr>
        <p:xfrm>
          <a:off x="566303" y="1611332"/>
          <a:ext cx="10474591" cy="3513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7229">
                  <a:extLst>
                    <a:ext uri="{9D8B030D-6E8A-4147-A177-3AD203B41FA5}">
                      <a16:colId xmlns:a16="http://schemas.microsoft.com/office/drawing/2014/main" xmlns="" val="2290432706"/>
                    </a:ext>
                  </a:extLst>
                </a:gridCol>
                <a:gridCol w="2237362">
                  <a:extLst>
                    <a:ext uri="{9D8B030D-6E8A-4147-A177-3AD203B41FA5}">
                      <a16:colId xmlns:a16="http://schemas.microsoft.com/office/drawing/2014/main" xmlns="" val="2813716937"/>
                    </a:ext>
                  </a:extLst>
                </a:gridCol>
              </a:tblGrid>
              <a:tr h="433574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Teiginiai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Rezultatas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6988418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dirty="0"/>
                        <a:t>Man per pamokas sekasi palaikyti drausmę ir tvarką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373786"/>
                  </a:ext>
                </a:extLst>
              </a:tr>
              <a:tr h="212281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dirty="0"/>
                        <a:t>Jeigu mokiniai pamokoje blogai elgiasi, aš stengiuosi išsiaiškinti priežastį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4716619"/>
                  </a:ext>
                </a:extLst>
              </a:tr>
              <a:tr h="195298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sv-SE" dirty="0"/>
                        <a:t>Per pamokas man gerai pavyksta valdyti klasę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0543300"/>
                  </a:ext>
                </a:extLst>
              </a:tr>
              <a:tr h="70217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dirty="0"/>
                        <a:t>Jeigu prireikia, gebu veiksmingai sudrausminti mokinius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2746531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dirty="0"/>
                        <a:t>Probleminius drausmės ir tvarkos atvejus sprendžiu kartu su kitais kolegomis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0365387"/>
                  </a:ext>
                </a:extLst>
              </a:tr>
              <a:tr h="25813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dirty="0"/>
                        <a:t>Man sekasi su mokiniais kartu įveikti elgesio problemas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506438"/>
                  </a:ext>
                </a:extLst>
              </a:tr>
              <a:tr h="22926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fi-FI" dirty="0"/>
                        <a:t>Mano </a:t>
                      </a:r>
                      <a:r>
                        <a:rPr lang="fi-FI" dirty="0" err="1"/>
                        <a:t>pamokose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visi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mokiniai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laikosi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sutartų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taisyklių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172034"/>
                  </a:ext>
                </a:extLst>
              </a:tr>
              <a:tr h="22926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dirty="0"/>
                        <a:t>Klasės ir pamokos taisykles mes kuriame kartu su mokiniais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7041766"/>
                  </a:ext>
                </a:extLst>
              </a:tr>
              <a:tr h="25864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dirty="0"/>
                        <a:t>Konfliktai, drausmės problemos mūsų mokykloje laiku pastebimi ir konstruktyviai sprendžiami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2933453"/>
                  </a:ext>
                </a:extLst>
              </a:tr>
              <a:tr h="336349">
                <a:tc>
                  <a:txBody>
                    <a:bodyPr/>
                    <a:lstStyle/>
                    <a:p>
                      <a:pPr marL="0" lvl="0" indent="0" algn="r">
                        <a:buFont typeface="+mj-lt"/>
                        <a:buNone/>
                      </a:pPr>
                      <a:r>
                        <a:rPr lang="lt-LT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Bendras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2,54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484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73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C4157A-F625-47F9-3452-98849E2B1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E9FCB56-DA79-BC4B-F8D5-F4730C6F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64" y="473413"/>
            <a:ext cx="10734471" cy="907915"/>
          </a:xfrm>
        </p:spPr>
        <p:txBody>
          <a:bodyPr>
            <a:normAutofit/>
          </a:bodyPr>
          <a:lstStyle/>
          <a:p>
            <a:pPr algn="ctr"/>
            <a:r>
              <a:rPr lang="lt-LT" sz="4000" dirty="0"/>
              <a:t>TĖVŲ, GLOBĖJŲ APKLAUSOS REZULTATAI</a:t>
            </a:r>
            <a:r>
              <a:rPr lang="en-US" sz="4000" dirty="0"/>
              <a:t> </a:t>
            </a:r>
            <a:endParaRPr lang="lt-LT" sz="4000" dirty="0"/>
          </a:p>
        </p:txBody>
      </p:sp>
      <p:graphicFrame>
        <p:nvGraphicFramePr>
          <p:cNvPr id="3" name="Lentelė 6">
            <a:extLst>
              <a:ext uri="{FF2B5EF4-FFF2-40B4-BE49-F238E27FC236}">
                <a16:creationId xmlns:a16="http://schemas.microsoft.com/office/drawing/2014/main" xmlns="" id="{5264578E-5B9C-58E8-0B27-A0EEE683E13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4986538"/>
              </p:ext>
            </p:extLst>
          </p:nvPr>
        </p:nvGraphicFramePr>
        <p:xfrm>
          <a:off x="566303" y="1928066"/>
          <a:ext cx="10474591" cy="2073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7229">
                  <a:extLst>
                    <a:ext uri="{9D8B030D-6E8A-4147-A177-3AD203B41FA5}">
                      <a16:colId xmlns:a16="http://schemas.microsoft.com/office/drawing/2014/main" xmlns="" val="2290432706"/>
                    </a:ext>
                  </a:extLst>
                </a:gridCol>
                <a:gridCol w="2237362">
                  <a:extLst>
                    <a:ext uri="{9D8B030D-6E8A-4147-A177-3AD203B41FA5}">
                      <a16:colId xmlns:a16="http://schemas.microsoft.com/office/drawing/2014/main" xmlns="" val="2813716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Teiginiai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Rezultatas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6988418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dirty="0"/>
                        <a:t>Mano vaikas negauna pastabų dėl drausmės ir elgesio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373786"/>
                  </a:ext>
                </a:extLst>
              </a:tr>
              <a:tr h="212281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dirty="0"/>
                        <a:t>Aš galvoju, kad visi mokytojai gerai valdo klasę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4716619"/>
                  </a:ext>
                </a:extLst>
              </a:tr>
              <a:tr h="195298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dirty="0"/>
                        <a:t>Aš galvoju, kad visose pamokose yra tvarka ir nėra drausmės problemų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0543300"/>
                  </a:ext>
                </a:extLst>
              </a:tr>
              <a:tr h="70217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it-IT" dirty="0"/>
                        <a:t>Man neteko spręsti mano vaiko elgesio problemų su mokytojais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2746531"/>
                  </a:ext>
                </a:extLst>
              </a:tr>
              <a:tr h="204777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dirty="0"/>
                        <a:t>Mano vaikui per pamokas niekas netrukdo susikaupti ir mokytis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0365387"/>
                  </a:ext>
                </a:extLst>
              </a:tr>
              <a:tr h="336349">
                <a:tc>
                  <a:txBody>
                    <a:bodyPr/>
                    <a:lstStyle/>
                    <a:p>
                      <a:pPr marL="0" lvl="0" indent="0" algn="r">
                        <a:buFont typeface="+mj-lt"/>
                        <a:buNone/>
                      </a:pPr>
                      <a:r>
                        <a:rPr lang="lt-LT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Bendras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2,24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484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88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2F7D39-CDC6-FF94-D3B3-31128AC86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AF2AB03-84D1-FCD0-0B3B-9E79216B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/>
              <a:t>AUKŠČIAUSIOS VERTĖS</a:t>
            </a:r>
          </a:p>
        </p:txBody>
      </p:sp>
      <p:graphicFrame>
        <p:nvGraphicFramePr>
          <p:cNvPr id="5" name="Lentelė 6">
            <a:extLst>
              <a:ext uri="{FF2B5EF4-FFF2-40B4-BE49-F238E27FC236}">
                <a16:creationId xmlns:a16="http://schemas.microsoft.com/office/drawing/2014/main" xmlns="" id="{DE5238D1-35B1-E32D-F2BF-690706D97D5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5477508"/>
              </p:ext>
            </p:extLst>
          </p:nvPr>
        </p:nvGraphicFramePr>
        <p:xfrm>
          <a:off x="685801" y="2389253"/>
          <a:ext cx="10474591" cy="20794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7229">
                  <a:extLst>
                    <a:ext uri="{9D8B030D-6E8A-4147-A177-3AD203B41FA5}">
                      <a16:colId xmlns:a16="http://schemas.microsoft.com/office/drawing/2014/main" xmlns="" val="2290432706"/>
                    </a:ext>
                  </a:extLst>
                </a:gridCol>
                <a:gridCol w="2237362">
                  <a:extLst>
                    <a:ext uri="{9D8B030D-6E8A-4147-A177-3AD203B41FA5}">
                      <a16:colId xmlns:a16="http://schemas.microsoft.com/office/drawing/2014/main" xmlns="" val="2813716937"/>
                    </a:ext>
                  </a:extLst>
                </a:gridCol>
              </a:tblGrid>
              <a:tr h="433574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Teiginiai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Rezultatas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6988418"/>
                  </a:ext>
                </a:extLst>
              </a:tr>
              <a:tr h="195298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Mokiniams yra aiškios elgesio taisyklių nesilaikymo pasekmės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0543300"/>
                  </a:ext>
                </a:extLst>
              </a:tr>
              <a:tr h="22926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Mokiniams mokinių elgesio taisyklės aiškios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172034"/>
                  </a:ext>
                </a:extLst>
              </a:tr>
              <a:tr h="22926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 mokytojai reikalauja, kad būtų laikomasi sutartų taisyklių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7041766"/>
                  </a:ext>
                </a:extLst>
              </a:tr>
              <a:tr h="25864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dirty="0"/>
                        <a:t>Jeigu mokiniai pamokoje blogai elgiasi, mokytoji stengiuosi išsiaiškinti priežastį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2933453"/>
                  </a:ext>
                </a:extLst>
              </a:tr>
              <a:tr h="19529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dirty="0"/>
                        <a:t>Konfliktai, drausmės problemos mūsų mokykloje laiku pastebimi ir konstruktyviai sprendžiami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501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9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AE1A13-DBBC-8FEF-07A8-165A7EB19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6BCFC364-7939-2614-7ED2-71A49BE0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/>
              <a:t>ŽEMIAUSIOS VERTĖS</a:t>
            </a:r>
          </a:p>
        </p:txBody>
      </p:sp>
      <p:graphicFrame>
        <p:nvGraphicFramePr>
          <p:cNvPr id="5" name="Lentelė 6">
            <a:extLst>
              <a:ext uri="{FF2B5EF4-FFF2-40B4-BE49-F238E27FC236}">
                <a16:creationId xmlns:a16="http://schemas.microsoft.com/office/drawing/2014/main" xmlns="" id="{AC157735-182F-CCA3-3AE0-0F67545049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8919476"/>
              </p:ext>
            </p:extLst>
          </p:nvPr>
        </p:nvGraphicFramePr>
        <p:xfrm>
          <a:off x="685801" y="2389253"/>
          <a:ext cx="10474591" cy="1805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7229">
                  <a:extLst>
                    <a:ext uri="{9D8B030D-6E8A-4147-A177-3AD203B41FA5}">
                      <a16:colId xmlns:a16="http://schemas.microsoft.com/office/drawing/2014/main" xmlns="" val="2290432706"/>
                    </a:ext>
                  </a:extLst>
                </a:gridCol>
                <a:gridCol w="2237362">
                  <a:extLst>
                    <a:ext uri="{9D8B030D-6E8A-4147-A177-3AD203B41FA5}">
                      <a16:colId xmlns:a16="http://schemas.microsoft.com/office/drawing/2014/main" xmlns="" val="2813716937"/>
                    </a:ext>
                  </a:extLst>
                </a:gridCol>
              </a:tblGrid>
              <a:tr h="433574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Teiginiai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Rezultatas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56988418"/>
                  </a:ext>
                </a:extLst>
              </a:tr>
              <a:tr h="195298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dirty="0"/>
                        <a:t>Mano vaikui per pamokas niekas netrukdo susikaupti ir mokytis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0543300"/>
                  </a:ext>
                </a:extLst>
              </a:tr>
              <a:tr h="22926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dirty="0"/>
                        <a:t>Tėvai galvoja, kad visose pamokose yra tvarka ir nėra drausmės problemų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172034"/>
                  </a:ext>
                </a:extLst>
              </a:tr>
              <a:tr h="22926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Mūsų klasėje visi mokiniai su mokytojais elgiasi pagarbiai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7041766"/>
                  </a:ext>
                </a:extLst>
              </a:tr>
              <a:tr h="25864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sv-SE" dirty="0"/>
                        <a:t>Per pamokas m</a:t>
                      </a:r>
                      <a:r>
                        <a:rPr lang="lt-LT" dirty="0" err="1"/>
                        <a:t>okytojams</a:t>
                      </a:r>
                      <a:r>
                        <a:rPr lang="sv-SE" dirty="0"/>
                        <a:t> gerai pavyksta valdyti klasę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2933453"/>
                  </a:ext>
                </a:extLst>
              </a:tr>
              <a:tr h="19349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lt-LT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pamokas kyla drausmės ir tvarkos problemų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501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14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89B184-12BF-4987-1467-8786B5E00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E700013-5A71-5C05-9E95-B149AF3E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34502"/>
            <a:ext cx="10131425" cy="859277"/>
          </a:xfrm>
        </p:spPr>
        <p:txBody>
          <a:bodyPr>
            <a:normAutofit/>
          </a:bodyPr>
          <a:lstStyle/>
          <a:p>
            <a:pPr algn="ctr"/>
            <a:r>
              <a:rPr lang="lt-LT" sz="4000" dirty="0"/>
              <a:t>REKOMENDACIJOS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879D2890-344F-35DA-3DB6-24DD6A6EB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603" y="1391055"/>
            <a:ext cx="10379413" cy="4854102"/>
          </a:xfrm>
        </p:spPr>
        <p:txBody>
          <a:bodyPr>
            <a:normAutofit fontScale="62500" lnSpcReduction="20000"/>
          </a:bodyPr>
          <a:lstStyle/>
          <a:p>
            <a:r>
              <a:rPr lang="lt-LT" sz="3200" dirty="0"/>
              <a:t>2025-2026 m. m. prioritetine sritimi laikyti TVARKĄ ir DRAUSMĘ pamokų ir kitu </a:t>
            </a:r>
            <a:r>
              <a:rPr lang="lt-LT" sz="3200" dirty="0" err="1"/>
              <a:t>ugdymos</a:t>
            </a:r>
            <a:r>
              <a:rPr lang="lt-LT" sz="3200" dirty="0"/>
              <a:t>(</a:t>
            </a:r>
            <a:r>
              <a:rPr lang="lt-LT" sz="3200" dirty="0" err="1"/>
              <a:t>si</a:t>
            </a:r>
            <a:r>
              <a:rPr lang="lt-LT" sz="3200" dirty="0"/>
              <a:t>) proceso metu;</a:t>
            </a:r>
          </a:p>
          <a:p>
            <a:r>
              <a:rPr lang="lt-LT" sz="3200" dirty="0"/>
              <a:t> Užtikrinti, kad pamokų metu mokiniams kiti mokiniai netrukdytų mokytis ir susikaupti;</a:t>
            </a:r>
          </a:p>
          <a:p>
            <a:r>
              <a:rPr lang="lt-LT" sz="3200" dirty="0"/>
              <a:t>Apie elgesio problemas visada informuoti tėvus ir globėjus;</a:t>
            </a:r>
          </a:p>
          <a:p>
            <a:r>
              <a:rPr lang="lt-LT" sz="3200" dirty="0"/>
              <a:t>Pradžioje mokslo metų visiems mokytojams ir klasių vadovams susikurti su kiekviena klase kartu elgesio taisykles, klasių vadovams </a:t>
            </a:r>
            <a:r>
              <a:rPr lang="lt-LT" sz="3200"/>
              <a:t>klasių elgesio taisykles </a:t>
            </a:r>
            <a:r>
              <a:rPr lang="lt-LT" sz="3200" dirty="0"/>
              <a:t>pakabinti matomoje vietoje;</a:t>
            </a:r>
          </a:p>
          <a:p>
            <a:r>
              <a:rPr lang="lt-LT" sz="3200" dirty="0"/>
              <a:t>Visiems mokytojams aptarti vieningas elgesio pamokoje taisykles ir jų laikytis;</a:t>
            </a:r>
          </a:p>
          <a:p>
            <a:r>
              <a:rPr lang="lt-LT" sz="3200" dirty="0"/>
              <a:t>Pakeisti Mokinių skatinimo tvarkos aprašą, kuriame didesnį dėmesį skirti mokinių elgesiui;</a:t>
            </a:r>
          </a:p>
          <a:p>
            <a:r>
              <a:rPr lang="lt-LT" sz="3200" dirty="0"/>
              <a:t>Mokytojams kelti kvalifikaciją klasės valdymo srityje;</a:t>
            </a:r>
          </a:p>
          <a:p>
            <a:r>
              <a:rPr lang="lt-LT" sz="3200" dirty="0"/>
              <a:t>Dėl mokinių, turinčių specialiųjų ugdymosi poreikių, elgesio problemų kreiptis pagalbos į Vilniaus Šilo ugdymo centrą;</a:t>
            </a:r>
          </a:p>
          <a:p>
            <a:r>
              <a:rPr lang="lt-LT" sz="3200" dirty="0"/>
              <a:t>Diegtis Pozityvaus elgesio palaikymo ir intervencijų sistemą (</a:t>
            </a:r>
            <a:r>
              <a:rPr lang="lt-LT" sz="3200" dirty="0" err="1"/>
              <a:t>PEPIS</a:t>
            </a:r>
            <a:r>
              <a:rPr lang="lt-LT" sz="3200" dirty="0"/>
              <a:t> ar kt.).</a:t>
            </a:r>
          </a:p>
          <a:p>
            <a:pPr algn="ctr"/>
            <a:endParaRPr lang="lt-LT" sz="2400" dirty="0"/>
          </a:p>
          <a:p>
            <a:pPr marL="0" indent="0" algn="ctr">
              <a:buNone/>
            </a:pP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61399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E9AF913-23FC-1B49-FE34-266322BD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/>
              <a:t>GILUMINIAM MOKYKLOS VEIKLOS KOKYBĖS ĮSIVERTINIMUI PASIRINKTA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4E5ED0C1-A69C-D819-B111-D272EF1EE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400" dirty="0"/>
              <a:t>SRITIS – Ugdymas(</a:t>
            </a:r>
            <a:r>
              <a:rPr lang="lt-LT" sz="2400" dirty="0" err="1"/>
              <a:t>is</a:t>
            </a:r>
            <a:r>
              <a:rPr lang="lt-LT" sz="2400" dirty="0"/>
              <a:t>) ir mokinių patirtys </a:t>
            </a:r>
          </a:p>
          <a:p>
            <a:pPr algn="ctr"/>
            <a:r>
              <a:rPr lang="lt-LT" sz="2400" dirty="0"/>
              <a:t>RODIKLIS – Ugdymo organizavimas</a:t>
            </a:r>
          </a:p>
        </p:txBody>
      </p:sp>
    </p:spTree>
    <p:extLst>
      <p:ext uri="{BB962C8B-B14F-4D97-AF65-F5344CB8AC3E}">
        <p14:creationId xmlns:p14="http://schemas.microsoft.com/office/powerpoint/2010/main" val="278397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50EC5F-B1A7-680F-70C1-D62E9BB08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C289842-9E45-79C3-09A8-8E0D715F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/>
              <a:t>RAKTINIAI ŽODŽIAI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98B0099B-1300-FEEE-2B94-78EEF5AE2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lt-LT" sz="2400" b="1" dirty="0"/>
              <a:t>KLASĖS VALDYMAS</a:t>
            </a:r>
          </a:p>
          <a:p>
            <a:pPr algn="ctr"/>
            <a:r>
              <a:rPr lang="lt-LT" sz="2400" dirty="0"/>
              <a:t>Nepageidaujamas elgesys</a:t>
            </a:r>
          </a:p>
          <a:p>
            <a:pPr algn="ctr"/>
            <a:r>
              <a:rPr lang="lt-LT" sz="2400" dirty="0"/>
              <a:t>Veiksmingas reagavimas į nepageidaujamą elgesį</a:t>
            </a:r>
          </a:p>
          <a:p>
            <a:pPr algn="ctr"/>
            <a:r>
              <a:rPr lang="lt-LT" sz="2400" dirty="0"/>
              <a:t>Nepageidaujamo elgesio priežasčių išsiaiškinimas</a:t>
            </a:r>
          </a:p>
          <a:p>
            <a:pPr algn="ctr"/>
            <a:r>
              <a:rPr lang="lt-LT" sz="2400" dirty="0"/>
              <a:t>Drausmė ir tvarka</a:t>
            </a:r>
          </a:p>
          <a:p>
            <a:pPr algn="ctr"/>
            <a:r>
              <a:rPr lang="lt-LT" sz="2400" dirty="0"/>
              <a:t>Taisyklių laikymasis</a:t>
            </a:r>
          </a:p>
          <a:p>
            <a:pPr algn="ctr"/>
            <a:r>
              <a:rPr lang="lt-LT" sz="2400" dirty="0"/>
              <a:t>Elgesio problemų įveikimas</a:t>
            </a:r>
          </a:p>
          <a:p>
            <a:pPr algn="ctr"/>
            <a:r>
              <a:rPr lang="lt-LT" sz="2400" dirty="0"/>
              <a:t>Pozityvi atmosfera</a:t>
            </a:r>
          </a:p>
        </p:txBody>
      </p:sp>
    </p:spTree>
    <p:extLst>
      <p:ext uri="{BB962C8B-B14F-4D97-AF65-F5344CB8AC3E}">
        <p14:creationId xmlns:p14="http://schemas.microsoft.com/office/powerpoint/2010/main" val="321118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BCE04E-F890-9611-7008-1F0C0F886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4A697A0-1CA3-E6D2-3583-9DA4D237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/>
              <a:t>PAGRINDINIAI ĮSIVERTINIMO UŽDAVINIAI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28690065-6567-D6F6-6236-948E95932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400" dirty="0"/>
              <a:t>Išsiaiškinti nepageidaujamo mokinių elgesio priežastis;</a:t>
            </a:r>
          </a:p>
          <a:p>
            <a:pPr algn="ctr"/>
            <a:r>
              <a:rPr lang="lt-LT" sz="2400" dirty="0"/>
              <a:t>Prognozuoti veiksmingo reagavimo į nepageidaujamą elgesį būdus;</a:t>
            </a:r>
          </a:p>
          <a:p>
            <a:pPr algn="ctr"/>
            <a:r>
              <a:rPr lang="lt-LT" sz="2400" dirty="0"/>
              <a:t>Išsiaiškinti netinkamo elgesio mastą ir motyvus;</a:t>
            </a:r>
          </a:p>
          <a:p>
            <a:pPr algn="ctr"/>
            <a:r>
              <a:rPr lang="lt-LT" sz="2400" dirty="0"/>
              <a:t>Sužinoti tėvų, globėjų požiūrį į drausmės ir tvarkos užtikrinimo poreikį, mastą ir būdus.</a:t>
            </a:r>
          </a:p>
          <a:p>
            <a:pPr marL="0" indent="0" algn="ctr">
              <a:buNone/>
            </a:pP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85432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77C720-1F97-C36D-FE7A-34032E0B7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890A500-2552-32FC-ABD1-F762E501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/>
              <a:t>TYRIMO EIGA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AD25EE36-1395-9B0F-C837-7CBDBF5C7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400" dirty="0"/>
              <a:t>Naudojantis Microsoft </a:t>
            </a:r>
            <a:r>
              <a:rPr lang="lt-LT" sz="2400" dirty="0" err="1"/>
              <a:t>Forms</a:t>
            </a:r>
            <a:r>
              <a:rPr lang="lt-LT" sz="2400" dirty="0"/>
              <a:t> programa giluminiam mokyklos kokybės įsivertinimui buvo sudaryti klausimynai tėvams, globėjams, mokytojams ir mokiniams;</a:t>
            </a:r>
          </a:p>
          <a:p>
            <a:pPr algn="ctr"/>
            <a:r>
              <a:rPr lang="lt-LT" sz="2400" dirty="0"/>
              <a:t>Diskusijos su tėvais, globėjais, mokiniais ir mokytojais.</a:t>
            </a:r>
          </a:p>
          <a:p>
            <a:pPr marL="0" indent="0" algn="ctr">
              <a:buNone/>
            </a:pP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63846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51A4E0-2283-23E3-1AE7-3085BEC41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622DAC17-7C5C-D33D-A53C-C31BC048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734471" cy="1456267"/>
          </a:xfrm>
        </p:spPr>
        <p:txBody>
          <a:bodyPr>
            <a:normAutofit/>
          </a:bodyPr>
          <a:lstStyle/>
          <a:p>
            <a:pPr algn="ctr"/>
            <a:r>
              <a:rPr lang="lt-LT" sz="4000" dirty="0"/>
              <a:t>APKLAUSOJE DALYVAVUSIŲ RESPONDENTŲ imtis</a:t>
            </a:r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xmlns="" id="{FB573EF4-41E8-4D19-8AE3-09D6F7537F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689414"/>
              </p:ext>
            </p:extLst>
          </p:nvPr>
        </p:nvGraphicFramePr>
        <p:xfrm>
          <a:off x="938720" y="2160993"/>
          <a:ext cx="10131425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125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738CEA-2376-99E6-BF25-C04257969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8E3BFCE-DC10-B7BE-A768-759FC1C0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17770"/>
            <a:ext cx="10734471" cy="907915"/>
          </a:xfrm>
        </p:spPr>
        <p:txBody>
          <a:bodyPr>
            <a:normAutofit/>
          </a:bodyPr>
          <a:lstStyle/>
          <a:p>
            <a:pPr algn="ctr"/>
            <a:r>
              <a:rPr lang="lt-LT" sz="4000" dirty="0"/>
              <a:t>GAUTŲ DUOMENŲ PATIKIMUMAS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A98B67A1-BCE2-3B5F-CF3A-F58174811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617" y="1062297"/>
            <a:ext cx="6877524" cy="1622537"/>
          </a:xfrm>
        </p:spPr>
        <p:txBody>
          <a:bodyPr/>
          <a:lstStyle/>
          <a:p>
            <a:pPr marL="0" indent="0">
              <a:buNone/>
            </a:pPr>
            <a:r>
              <a:rPr lang="lt-LT" b="1" dirty="0"/>
              <a:t>Formulė proporcijos patikimumo intervalui:</a:t>
            </a:r>
          </a:p>
          <a:p>
            <a:pPr marL="0" indent="0">
              <a:buNone/>
            </a:pPr>
            <a:r>
              <a:rPr lang="lt-LT" dirty="0"/>
              <a:t>​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1EB08FBB-79FD-7F07-C724-8B112C65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33" t="37948" r="40742" b="36704"/>
          <a:stretch>
            <a:fillRect/>
          </a:stretch>
        </p:blipFill>
        <p:spPr>
          <a:xfrm>
            <a:off x="4307534" y="1970212"/>
            <a:ext cx="3928907" cy="1738366"/>
          </a:xfrm>
          <a:prstGeom prst="rect">
            <a:avLst/>
          </a:prstGeom>
        </p:spPr>
      </p:pic>
      <p:sp>
        <p:nvSpPr>
          <p:cNvPr id="8" name="Turinio vietos rezervavimo ženklas 3">
            <a:extLst>
              <a:ext uri="{FF2B5EF4-FFF2-40B4-BE49-F238E27FC236}">
                <a16:creationId xmlns:a16="http://schemas.microsoft.com/office/drawing/2014/main" xmlns="" id="{F7680FC6-AD1E-130A-EFA5-2D6541FD16D2}"/>
              </a:ext>
            </a:extLst>
          </p:cNvPr>
          <p:cNvSpPr txBox="1">
            <a:spLocks/>
          </p:cNvSpPr>
          <p:nvPr/>
        </p:nvSpPr>
        <p:spPr>
          <a:xfrm>
            <a:off x="2551889" y="4039318"/>
            <a:ext cx="8411252" cy="1622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lt-LT" b="1" dirty="0"/>
              <a:t>Mokytojų – statistiškai patikimi;</a:t>
            </a:r>
          </a:p>
          <a:p>
            <a:pPr marL="0" indent="0">
              <a:buFont typeface="Arial"/>
              <a:buNone/>
            </a:pPr>
            <a:r>
              <a:rPr lang="lt-LT" b="1" dirty="0"/>
              <a:t>Tėvų, globėjų – statistiškai patikimi, bet rezultato tikslumas nėra labai didelis;</a:t>
            </a:r>
          </a:p>
          <a:p>
            <a:pPr marL="0" indent="0">
              <a:buFont typeface="Arial"/>
              <a:buNone/>
            </a:pPr>
            <a:r>
              <a:rPr lang="lt-LT" b="1" dirty="0"/>
              <a:t>Mokinių -  statistiškai patikimi.</a:t>
            </a:r>
          </a:p>
          <a:p>
            <a:pPr marL="0" indent="0">
              <a:buFont typeface="Arial"/>
              <a:buNone/>
            </a:pPr>
            <a:r>
              <a:rPr lang="lt-LT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92468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B790C6-FFDA-1D3D-30D4-53F943CA6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C64B5B1-CC4F-5C33-739C-918958BE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64" y="823609"/>
            <a:ext cx="10734471" cy="907915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000" dirty="0"/>
              <a:t>Kokybės vertinimui naudojama keturių lygių skalė</a:t>
            </a: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ED2CC16F-1F9D-A58C-1FC9-99F9D5CAEE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56" t="40439" r="11072" b="35971"/>
          <a:stretch>
            <a:fillRect/>
          </a:stretch>
        </p:blipFill>
        <p:spPr>
          <a:xfrm>
            <a:off x="2287675" y="2899804"/>
            <a:ext cx="7616650" cy="16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5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D62B54-D2F0-DB9B-75CA-68342F30F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B9DCE893-2F1F-C1E5-FFDA-D670F801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64" y="823609"/>
            <a:ext cx="10734471" cy="907915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000" dirty="0"/>
              <a:t>Mokyklos veiklos kokybės </a:t>
            </a:r>
            <a:br>
              <a:rPr lang="lt-LT" sz="4000" dirty="0"/>
            </a:br>
            <a:r>
              <a:rPr lang="lt-LT" sz="4000" dirty="0"/>
              <a:t>įsivertinimo lygiai</a:t>
            </a:r>
            <a:r>
              <a:rPr lang="en-US" sz="4000" dirty="0"/>
              <a:t> </a:t>
            </a:r>
            <a:endParaRPr lang="lt-LT" sz="400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E74A327F-4DE0-EC12-E7F2-0E7C7C68D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44" t="38535" r="10906" b="15311"/>
          <a:stretch>
            <a:fillRect/>
          </a:stretch>
        </p:blipFill>
        <p:spPr>
          <a:xfrm>
            <a:off x="1863398" y="2195244"/>
            <a:ext cx="8603563" cy="354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93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ngus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TM03457452[[fn=Dangus]]</Template>
  <TotalTime>174</TotalTime>
  <Words>664</Words>
  <Application>Microsoft Office PowerPoint</Application>
  <PresentationFormat>Plačiaekranė</PresentationFormat>
  <Paragraphs>133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Dangus</vt:lpstr>
      <vt:lpstr>VILNIAUS R. BEZDONIŲ ,,SAULĖTEKIO“ PAGRINDINĖ MOKYKLA</vt:lpstr>
      <vt:lpstr>GILUMINIAM MOKYKLOS VEIKLOS KOKYBĖS ĮSIVERTINIMUI PASIRINKTA</vt:lpstr>
      <vt:lpstr>RAKTINIAI ŽODŽIAI</vt:lpstr>
      <vt:lpstr>PAGRINDINIAI ĮSIVERTINIMO UŽDAVINIAI</vt:lpstr>
      <vt:lpstr>TYRIMO EIGA</vt:lpstr>
      <vt:lpstr>APKLAUSOJE DALYVAVUSIŲ RESPONDENTŲ imtis</vt:lpstr>
      <vt:lpstr>GAUTŲ DUOMENŲ PATIKIMUMAS</vt:lpstr>
      <vt:lpstr>Kokybės vertinimui naudojama keturių lygių skalė</vt:lpstr>
      <vt:lpstr>Mokyklos veiklos kokybės  įsivertinimo lygiai </vt:lpstr>
      <vt:lpstr>MoKINIŲ APKLAUSOS REZULTATAI </vt:lpstr>
      <vt:lpstr>MOKYTOJŲ APKLAUSOS REZULTATAI </vt:lpstr>
      <vt:lpstr>TĖVŲ, GLOBĖJŲ APKLAUSOS REZULTATAI </vt:lpstr>
      <vt:lpstr>AUKŠČIAUSIOS VERTĖS</vt:lpstr>
      <vt:lpstr>ŽEMIAUSIOS VERTĖS</vt:lpstr>
      <vt:lpstr>REKOMENDACIJOS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VILNIAUS R. BEZDONIŲ ,,SAULĖTEKIO“ PAGRINDINĖ MOKYKLA</dc:title>
  <dc:creator>Vilma Petrokienė</dc:creator>
  <cp:lastModifiedBy>User</cp:lastModifiedBy>
  <cp:revision>4</cp:revision>
  <cp:lastPrinted>2025-06-30T06:16:25Z</cp:lastPrinted>
  <dcterms:created xsi:type="dcterms:W3CDTF">2025-06-20T12:12:39Z</dcterms:created>
  <dcterms:modified xsi:type="dcterms:W3CDTF">2025-06-30T06:16:49Z</dcterms:modified>
</cp:coreProperties>
</file>